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7" r:id="rId4"/>
  </p:sldMasterIdLst>
  <p:notesMasterIdLst>
    <p:notesMasterId r:id="rId24"/>
  </p:notesMasterIdLst>
  <p:sldIdLst>
    <p:sldId id="489" r:id="rId5"/>
    <p:sldId id="490" r:id="rId6"/>
    <p:sldId id="491" r:id="rId7"/>
    <p:sldId id="492" r:id="rId8"/>
    <p:sldId id="493" r:id="rId9"/>
    <p:sldId id="494" r:id="rId10"/>
    <p:sldId id="495" r:id="rId11"/>
    <p:sldId id="496" r:id="rId12"/>
    <p:sldId id="497" r:id="rId13"/>
    <p:sldId id="498" r:id="rId14"/>
    <p:sldId id="499" r:id="rId15"/>
    <p:sldId id="500" r:id="rId16"/>
    <p:sldId id="501" r:id="rId17"/>
    <p:sldId id="502" r:id="rId18"/>
    <p:sldId id="503" r:id="rId19"/>
    <p:sldId id="504" r:id="rId20"/>
    <p:sldId id="505" r:id="rId21"/>
    <p:sldId id="506" r:id="rId22"/>
    <p:sldId id="374" r:id="rId23"/>
  </p:sldIdLst>
  <p:sldSz cx="12192000" cy="6858000"/>
  <p:notesSz cx="6858000" cy="9144000"/>
  <p:defaultTextStyle>
    <a:defPPr>
      <a:defRPr lang="en-US"/>
    </a:defPPr>
    <a:lvl1pPr marL="0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6371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32742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99113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65484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31856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98226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64597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30969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3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6422"/>
    <a:srgbClr val="0054A6"/>
    <a:srgbClr val="B9B9B9"/>
    <a:srgbClr val="E2E2E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14" autoAdjust="0"/>
    <p:restoredTop sz="96370" autoAdjust="0"/>
  </p:normalViewPr>
  <p:slideViewPr>
    <p:cSldViewPr snapToGrid="0">
      <p:cViewPr varScale="1">
        <p:scale>
          <a:sx n="46" d="100"/>
          <a:sy n="46" d="100"/>
        </p:scale>
        <p:origin x="72" y="1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2F9D6-24C7-48C4-BF52-BF59CF05959A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AAA1B9-4A5C-416D-8307-0301411157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27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CBCEFE12-A997-428B-A3EC-58371F25F4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0D1F3ED5-F4A3-4BE6-A1DE-521EBD7192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26F3D16C-6C26-4748-878F-03D7F94758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0380E22-64D6-47E6-9042-052EAAF31C40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7847763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>
            <a:extLst>
              <a:ext uri="{FF2B5EF4-FFF2-40B4-BE49-F238E27FC236}">
                <a16:creationId xmlns:a16="http://schemas.microsoft.com/office/drawing/2014/main" id="{E3A067ED-A56C-4D77-9D9B-19BFD46AAE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8" name="Notes Placeholder 2">
            <a:extLst>
              <a:ext uri="{FF2B5EF4-FFF2-40B4-BE49-F238E27FC236}">
                <a16:creationId xmlns:a16="http://schemas.microsoft.com/office/drawing/2014/main" id="{2F575C0E-88B5-47DF-AAD6-1CE563B25D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34819" name="Slide Number Placeholder 3">
            <a:extLst>
              <a:ext uri="{FF2B5EF4-FFF2-40B4-BE49-F238E27FC236}">
                <a16:creationId xmlns:a16="http://schemas.microsoft.com/office/drawing/2014/main" id="{25A1B1CC-424A-4DF5-AABE-598C88A6CF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C5088FA-881D-4110-ADBD-6816971B8586}" type="slidenum">
              <a:rPr lang="en-US" altLang="en-US" sz="1200"/>
              <a:pPr eaLnBrk="1" hangingPunct="1"/>
              <a:t>10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48431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FAC78478-FE8B-4205-9B77-797E765D6D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444E31A5-2BD3-429B-B03A-52E61E4909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9E24A22A-7DBF-4228-A2AE-BEAA0AA45C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F224041-DB48-4DFC-9265-38705B12B3D7}" type="slidenum">
              <a:rPr lang="en-US" altLang="en-US" sz="1200"/>
              <a:pPr eaLnBrk="1" hangingPunct="1"/>
              <a:t>11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722313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>
            <a:extLst>
              <a:ext uri="{FF2B5EF4-FFF2-40B4-BE49-F238E27FC236}">
                <a16:creationId xmlns:a16="http://schemas.microsoft.com/office/drawing/2014/main" id="{3B8106A7-7E32-43A0-B0AC-9970236B7B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4" name="Notes Placeholder 2">
            <a:extLst>
              <a:ext uri="{FF2B5EF4-FFF2-40B4-BE49-F238E27FC236}">
                <a16:creationId xmlns:a16="http://schemas.microsoft.com/office/drawing/2014/main" id="{7E542936-ACBD-4396-8E9E-A25E0F282C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1912A8A0-A585-4CDC-BCB1-864E44D360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AE8117F-0034-4DBF-B24F-FCAC9C343F04}" type="slidenum">
              <a:rPr lang="en-US" altLang="en-US" sz="1200"/>
              <a:pPr eaLnBrk="1" hangingPunct="1"/>
              <a:t>12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406136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>
            <a:extLst>
              <a:ext uri="{FF2B5EF4-FFF2-40B4-BE49-F238E27FC236}">
                <a16:creationId xmlns:a16="http://schemas.microsoft.com/office/drawing/2014/main" id="{01F412E3-A1DE-415F-9D4B-F60C697708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es Placeholder 2">
            <a:extLst>
              <a:ext uri="{FF2B5EF4-FFF2-40B4-BE49-F238E27FC236}">
                <a16:creationId xmlns:a16="http://schemas.microsoft.com/office/drawing/2014/main" id="{56DD5B4D-E124-4B21-A715-F58D517513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5938F1DD-57E8-4151-99F6-39E6847995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01BE678-437B-4ACC-858C-5F264910A320}" type="slidenum">
              <a:rPr lang="en-US" altLang="en-US" sz="1200"/>
              <a:pPr eaLnBrk="1" hangingPunct="1"/>
              <a:t>13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5983319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>
            <a:extLst>
              <a:ext uri="{FF2B5EF4-FFF2-40B4-BE49-F238E27FC236}">
                <a16:creationId xmlns:a16="http://schemas.microsoft.com/office/drawing/2014/main" id="{296C2A24-55BC-4F40-B299-30DDB9732E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0" name="Notes Placeholder 2">
            <a:extLst>
              <a:ext uri="{FF2B5EF4-FFF2-40B4-BE49-F238E27FC236}">
                <a16:creationId xmlns:a16="http://schemas.microsoft.com/office/drawing/2014/main" id="{C8537FAD-684C-497C-84CC-0C0EB0FFEB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2A1E19CB-823E-4452-B6A3-5CD3CBDFF8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319E1AE-C683-4EA7-B6BD-C0FEAF80FC10}" type="slidenum">
              <a:rPr lang="en-US" altLang="en-US" sz="1200"/>
              <a:pPr eaLnBrk="1" hangingPunct="1"/>
              <a:t>14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3022447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>
            <a:extLst>
              <a:ext uri="{FF2B5EF4-FFF2-40B4-BE49-F238E27FC236}">
                <a16:creationId xmlns:a16="http://schemas.microsoft.com/office/drawing/2014/main" id="{C2E7656B-2232-48C3-B426-07FF2CBE016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8" name="Notes Placeholder 2">
            <a:extLst>
              <a:ext uri="{FF2B5EF4-FFF2-40B4-BE49-F238E27FC236}">
                <a16:creationId xmlns:a16="http://schemas.microsoft.com/office/drawing/2014/main" id="{159128EA-43A7-478F-8945-3393AAF718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492FE9A0-3625-4D06-B72C-9D9E9E51C9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3DDA39E-C7F1-4F37-B1B9-37EE8689F357}" type="slidenum">
              <a:rPr lang="en-US" altLang="en-US" sz="1200"/>
              <a:pPr eaLnBrk="1" hangingPunct="1"/>
              <a:t>15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148323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>
            <a:extLst>
              <a:ext uri="{FF2B5EF4-FFF2-40B4-BE49-F238E27FC236}">
                <a16:creationId xmlns:a16="http://schemas.microsoft.com/office/drawing/2014/main" id="{99F03F60-0EFD-4A62-BB7D-274AC6BD30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6" name="Notes Placeholder 2">
            <a:extLst>
              <a:ext uri="{FF2B5EF4-FFF2-40B4-BE49-F238E27FC236}">
                <a16:creationId xmlns:a16="http://schemas.microsoft.com/office/drawing/2014/main" id="{0AB4B33F-DED1-47FF-876C-25885B708E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7F0BCB86-B309-4FFC-A42E-2047658D41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F8AAE18-E7F1-4EC1-B9A3-5044B2DDBF1A}" type="slidenum">
              <a:rPr lang="en-US" altLang="en-US" sz="1200"/>
              <a:pPr eaLnBrk="1" hangingPunct="1"/>
              <a:t>16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614686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>
            <a:extLst>
              <a:ext uri="{FF2B5EF4-FFF2-40B4-BE49-F238E27FC236}">
                <a16:creationId xmlns:a16="http://schemas.microsoft.com/office/drawing/2014/main" id="{73B402A2-D868-485A-8FF0-F3ADC5512C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4" name="Notes Placeholder 2">
            <a:extLst>
              <a:ext uri="{FF2B5EF4-FFF2-40B4-BE49-F238E27FC236}">
                <a16:creationId xmlns:a16="http://schemas.microsoft.com/office/drawing/2014/main" id="{925FC9D9-B695-4BF8-8346-DEFF5C232E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49155" name="Slide Number Placeholder 3">
            <a:extLst>
              <a:ext uri="{FF2B5EF4-FFF2-40B4-BE49-F238E27FC236}">
                <a16:creationId xmlns:a16="http://schemas.microsoft.com/office/drawing/2014/main" id="{7C649E11-963F-47D3-A884-58AE374862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CA3F262B-7F15-49B8-B472-AE1BD38C7699}" type="slidenum">
              <a:rPr lang="en-US" altLang="en-US" sz="1200"/>
              <a:pPr eaLnBrk="1" hangingPunct="1"/>
              <a:t>17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8547516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>
            <a:extLst>
              <a:ext uri="{FF2B5EF4-FFF2-40B4-BE49-F238E27FC236}">
                <a16:creationId xmlns:a16="http://schemas.microsoft.com/office/drawing/2014/main" id="{CE5A936F-738F-4BAB-9685-5D84962897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2" name="Notes Placeholder 2">
            <a:extLst>
              <a:ext uri="{FF2B5EF4-FFF2-40B4-BE49-F238E27FC236}">
                <a16:creationId xmlns:a16="http://schemas.microsoft.com/office/drawing/2014/main" id="{4CD627A0-39F8-40D2-A4E8-8BDF459E96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51203" name="Slide Number Placeholder 3">
            <a:extLst>
              <a:ext uri="{FF2B5EF4-FFF2-40B4-BE49-F238E27FC236}">
                <a16:creationId xmlns:a16="http://schemas.microsoft.com/office/drawing/2014/main" id="{D02B451D-EC75-4D92-9E23-B0FF27A8E1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D4CFC1D-744C-496A-A17C-D9902C644DC1}" type="slidenum">
              <a:rPr lang="en-US" altLang="en-US" sz="1200"/>
              <a:pPr eaLnBrk="1" hangingPunct="1"/>
              <a:t>18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184711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A1B9-4A5C-416D-8307-0301411157F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67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220E7515-1C1F-4890-87C1-66D9AAEB1B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1004C9BB-E07B-4043-8BB7-A9DABDD0EE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246231-9350-4684-A6E1-8A3062122D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0380E22-64D6-47E6-9042-052EAAF31C40}" type="slidenum">
              <a:rPr lang="en-US" altLang="en-US" sz="1200"/>
              <a:pPr eaLnBrk="1" hangingPunct="1"/>
              <a:t>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77636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>
            <a:extLst>
              <a:ext uri="{FF2B5EF4-FFF2-40B4-BE49-F238E27FC236}">
                <a16:creationId xmlns:a16="http://schemas.microsoft.com/office/drawing/2014/main" id="{3632EDF6-C36F-4CF6-8AC5-8FDB4720D1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Notes Placeholder 2">
            <a:extLst>
              <a:ext uri="{FF2B5EF4-FFF2-40B4-BE49-F238E27FC236}">
                <a16:creationId xmlns:a16="http://schemas.microsoft.com/office/drawing/2014/main" id="{A30AC9A4-BE73-49A4-B06B-179C51A86A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24DA49C8-7D33-4C9D-8516-F705734A82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7339B62-3EE1-435F-8945-A1FFBC2BD410}" type="slidenum">
              <a:rPr lang="en-US" altLang="en-US" sz="1200"/>
              <a:pPr eaLnBrk="1" hangingPunct="1"/>
              <a:t>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77682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EF9D1A43-AD3C-4410-B23D-9A9AA8A8D1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04A40931-A577-4008-A39F-58755041EE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3122B793-DAA4-4788-B142-95D84BEEAE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1B2802B-EFFE-49F9-BD23-D64175C89DBE}" type="slidenum">
              <a:rPr lang="en-US" altLang="en-US" sz="1200"/>
              <a:pPr eaLnBrk="1" hangingPunct="1"/>
              <a:t>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353791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id="{52E9C281-EE4C-465C-B9CD-CDE5257BEF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id="{19DCCE94-7FA0-4BFA-AE54-34793F0E26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E56E8D3A-744A-4C85-B9E6-325B88B1CD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9BDCDAD-59D9-4162-81F4-2687F42CCA99}" type="slidenum">
              <a:rPr lang="en-US" altLang="en-US" sz="1200"/>
              <a:pPr eaLnBrk="1" hangingPunct="1"/>
              <a:t>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79248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>
            <a:extLst>
              <a:ext uri="{FF2B5EF4-FFF2-40B4-BE49-F238E27FC236}">
                <a16:creationId xmlns:a16="http://schemas.microsoft.com/office/drawing/2014/main" id="{53852910-D87F-4112-B44C-BE7A7C622D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Notes Placeholder 2">
            <a:extLst>
              <a:ext uri="{FF2B5EF4-FFF2-40B4-BE49-F238E27FC236}">
                <a16:creationId xmlns:a16="http://schemas.microsoft.com/office/drawing/2014/main" id="{B2519EA3-C6C7-432D-AE90-9FF8128113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8C106CB3-A227-48D3-8380-CF3C5A1078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AEC85FF-486C-415B-9A88-11B7DA0A8DFA}" type="slidenum">
              <a:rPr lang="en-US" altLang="en-US" sz="1200"/>
              <a:pPr eaLnBrk="1" hangingPunct="1"/>
              <a:t>6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232733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>
            <a:extLst>
              <a:ext uri="{FF2B5EF4-FFF2-40B4-BE49-F238E27FC236}">
                <a16:creationId xmlns:a16="http://schemas.microsoft.com/office/drawing/2014/main" id="{265E2465-F516-47A1-9F78-E243460352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Notes Placeholder 2">
            <a:extLst>
              <a:ext uri="{FF2B5EF4-FFF2-40B4-BE49-F238E27FC236}">
                <a16:creationId xmlns:a16="http://schemas.microsoft.com/office/drawing/2014/main" id="{945BB2B4-8FF5-4E90-A2EB-21C99E31C4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3C6C6938-BA58-4E8B-9AD1-DB8C22A442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20BC7F5F-F46D-43F3-9F3C-D555596C90D9}" type="slidenum">
              <a:rPr lang="en-US" altLang="en-US" sz="1200"/>
              <a:pPr eaLnBrk="1" hangingPunct="1"/>
              <a:t>7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669971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>
            <a:extLst>
              <a:ext uri="{FF2B5EF4-FFF2-40B4-BE49-F238E27FC236}">
                <a16:creationId xmlns:a16="http://schemas.microsoft.com/office/drawing/2014/main" id="{561AA360-A001-4CFD-8B2B-F0083051F4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es Placeholder 2">
            <a:extLst>
              <a:ext uri="{FF2B5EF4-FFF2-40B4-BE49-F238E27FC236}">
                <a16:creationId xmlns:a16="http://schemas.microsoft.com/office/drawing/2014/main" id="{BEB94A2E-DAD8-48A5-8DDA-D24345C668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CECC4AEC-995D-4056-B31B-46E7CECAEF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6BA3A0F-B85B-4784-BB00-342EA2EFBE13}" type="slidenum">
              <a:rPr lang="en-US" altLang="en-US" sz="1200"/>
              <a:pPr eaLnBrk="1" hangingPunct="1"/>
              <a:t>8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768365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36026054-39B5-47A5-9FEC-7C43486D93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AAFC274C-5AD4-475D-B34B-C6DEC63ED7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DB55D5F7-4142-40D0-96C9-42B319B628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69E174C-9C83-45A6-894E-5EF9974430DA}" type="slidenum">
              <a:rPr lang="en-US" altLang="en-US" sz="1200"/>
              <a:pPr eaLnBrk="1" hangingPunct="1"/>
              <a:t>9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903006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38A98A4B-C8C9-42E1-A8C9-BA7A06A5B6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576" y="218942"/>
            <a:ext cx="2743200" cy="34039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16791C7-AC97-4A75-B173-BCD1C5CA61E3}"/>
              </a:ext>
            </a:extLst>
          </p:cNvPr>
          <p:cNvSpPr/>
          <p:nvPr userDrawn="1"/>
        </p:nvSpPr>
        <p:spPr bwMode="auto">
          <a:xfrm>
            <a:off x="0" y="8171"/>
            <a:ext cx="12192000" cy="2286000"/>
          </a:xfrm>
          <a:prstGeom prst="rect">
            <a:avLst/>
          </a:prstGeom>
          <a:solidFill>
            <a:srgbClr val="0054A6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C0F182-E382-4215-8BEF-C4976809AD03}"/>
              </a:ext>
            </a:extLst>
          </p:cNvPr>
          <p:cNvSpPr txBox="1"/>
          <p:nvPr userDrawn="1"/>
        </p:nvSpPr>
        <p:spPr>
          <a:xfrm>
            <a:off x="230120" y="133588"/>
            <a:ext cx="11731752" cy="548640"/>
          </a:xfrm>
          <a:prstGeom prst="rect">
            <a:avLst/>
          </a:prstGeom>
          <a:noFill/>
        </p:spPr>
        <p:txBody>
          <a:bodyPr wrap="square" lIns="182880" tIns="146304" rIns="182880" bIns="146304" rtlCol="0" anchor="ctr" anchorCtr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Microsoft</a:t>
            </a:r>
            <a:r>
              <a:rPr lang="en-US" sz="3200" baseline="30000" dirty="0">
                <a:solidFill>
                  <a:schemeClr val="bg1"/>
                </a:solidFill>
                <a:latin typeface="+mj-lt"/>
              </a:rPr>
              <a:t>®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 Official Academic Course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3554265"/>
            <a:ext cx="11517176" cy="2286000"/>
          </a:xfrm>
          <a:noFill/>
        </p:spPr>
        <p:txBody>
          <a:bodyPr lIns="91440" tIns="91440" rIns="91440" bIns="91440" anchor="t" anchorCtr="0"/>
          <a:lstStyle>
            <a:lvl1pPr>
              <a:defRPr sz="4800" spc="-78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Lesson 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8E3B6D-FE37-401D-9B56-F6F5576F8B0C}"/>
              </a:ext>
            </a:extLst>
          </p:cNvPr>
          <p:cNvSpPr/>
          <p:nvPr userDrawn="1"/>
        </p:nvSpPr>
        <p:spPr bwMode="auto">
          <a:xfrm>
            <a:off x="-1524" y="2295435"/>
            <a:ext cx="12192000" cy="182880"/>
          </a:xfrm>
          <a:prstGeom prst="rect">
            <a:avLst/>
          </a:prstGeom>
          <a:solidFill>
            <a:srgbClr val="F36422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91" name="Picture 90">
            <a:extLst>
              <a:ext uri="{FF2B5EF4-FFF2-40B4-BE49-F238E27FC236}">
                <a16:creationId xmlns:a16="http://schemas.microsoft.com/office/drawing/2014/main" id="{3699F29B-9D00-41DD-BF68-87736C2C5D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228600" y="6266085"/>
            <a:ext cx="1613565" cy="34569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9CA5953-DC0D-45DF-AB56-F177B3E97C77}"/>
              </a:ext>
            </a:extLst>
          </p:cNvPr>
          <p:cNvSpPr txBox="1"/>
          <p:nvPr userDrawn="1"/>
        </p:nvSpPr>
        <p:spPr>
          <a:xfrm flipH="1">
            <a:off x="230120" y="731520"/>
            <a:ext cx="11731752" cy="914400"/>
          </a:xfrm>
          <a:prstGeom prst="rect">
            <a:avLst/>
          </a:prstGeom>
          <a:noFill/>
        </p:spPr>
        <p:txBody>
          <a:bodyPr wrap="square" lIns="182880" tIns="146304" rIns="182880" bIns="146304" rtlCol="0" anchor="ctr" anchorCtr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600" dirty="0">
                <a:solidFill>
                  <a:schemeClr val="bg1"/>
                </a:solidFill>
              </a:rPr>
              <a:t>Windows Operating System Fundamentals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22E6B2-DCD3-4CDD-A3C9-641F7A5F3518}"/>
              </a:ext>
            </a:extLst>
          </p:cNvPr>
          <p:cNvSpPr txBox="1"/>
          <p:nvPr userDrawn="1"/>
        </p:nvSpPr>
        <p:spPr>
          <a:xfrm>
            <a:off x="228600" y="1550908"/>
            <a:ext cx="11731752" cy="548640"/>
          </a:xfrm>
          <a:prstGeom prst="rect">
            <a:avLst/>
          </a:prstGeom>
          <a:noFill/>
        </p:spPr>
        <p:txBody>
          <a:bodyPr wrap="square" lIns="182880" tIns="146304" rIns="182880" bIns="146304" rtlCol="0" anchor="ctr" anchorCtr="0">
            <a:spAutoFit/>
          </a:bodyPr>
          <a:lstStyle/>
          <a:p>
            <a:pPr marL="0" marR="0" lvl="0" indent="0" algn="l" defTabSz="932742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chemeClr val="bg1"/>
                </a:solidFill>
              </a:rPr>
              <a:t>Microsoft Technology Associate Exam 98-349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222FE89-90C4-4F1F-B523-26EDCAFF357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8600" y="2918936"/>
            <a:ext cx="4491038" cy="64008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Lesson Number</a:t>
            </a:r>
          </a:p>
        </p:txBody>
      </p:sp>
    </p:spTree>
    <p:extLst>
      <p:ext uri="{BB962C8B-B14F-4D97-AF65-F5344CB8AC3E}">
        <p14:creationId xmlns:p14="http://schemas.microsoft.com/office/powerpoint/2010/main" val="160515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logo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50202" y="3083653"/>
            <a:ext cx="3223861" cy="690695"/>
          </a:xfrm>
          <a:prstGeom prst="rect">
            <a:avLst/>
          </a:prstGeom>
        </p:spPr>
      </p:pic>
      <p:sp>
        <p:nvSpPr>
          <p:cNvPr id="4" name="Text Box 3">
            <a:extLst>
              <a:ext uri="{FF2B5EF4-FFF2-40B4-BE49-F238E27FC236}">
                <a16:creationId xmlns:a16="http://schemas.microsoft.com/office/drawing/2014/main" id="{85FC4A11-B7DA-44CA-A798-8AE6D1550D18}"/>
              </a:ext>
            </a:extLst>
          </p:cNvPr>
          <p:cNvSpPr txBox="1">
            <a:spLocks noChangeArrowheads="1"/>
          </p:cNvSpPr>
          <p:nvPr userDrawn="1"/>
        </p:nvSpPr>
        <p:spPr bwMode="blackWhite">
          <a:xfrm>
            <a:off x="450202" y="5951907"/>
            <a:ext cx="11292218" cy="6334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9630" tIns="89630" rIns="89630" bIns="89630" numCol="1" anchor="t" anchorCtr="0" compatLnSpc="1">
            <a:prstTxWarp prst="textNoShape">
              <a:avLst/>
            </a:prstTxWarp>
            <a:spAutoFit/>
          </a:bodyPr>
          <a:lstStyle/>
          <a:p>
            <a:pPr defTabSz="913748" eaLnBrk="0" hangingPunct="0"/>
            <a:r>
              <a:rPr lang="en-US" sz="980" baseline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© 2018 Microsoft Corporation. All rights reserved. </a:t>
            </a:r>
          </a:p>
          <a:p>
            <a:pPr defTabSz="913748" eaLnBrk="0" hangingPunct="0"/>
            <a:r>
              <a:rPr lang="en-US" sz="980" baseline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Microsoft and the trademarks listed at http://www.microsoft.com/trademarks are trademarks of the Microsoft group of companies. </a:t>
            </a:r>
            <a:br>
              <a:rPr lang="en-US" sz="980" baseline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80" baseline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All other trademarks are property of their respective owners. </a:t>
            </a:r>
          </a:p>
        </p:txBody>
      </p:sp>
    </p:spTree>
    <p:extLst>
      <p:ext uri="{BB962C8B-B14F-4D97-AF65-F5344CB8AC3E}">
        <p14:creationId xmlns:p14="http://schemas.microsoft.com/office/powerpoint/2010/main" val="352386056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non-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58570" y="1371600"/>
            <a:ext cx="11474238" cy="2423805"/>
          </a:xfrm>
        </p:spPr>
        <p:txBody>
          <a:bodyPr>
            <a:spAutoFit/>
          </a:bodyPr>
          <a:lstStyle>
            <a:lvl1pPr marL="0" indent="0">
              <a:spcBef>
                <a:spcPts val="588"/>
              </a:spcBef>
              <a:buNone/>
              <a:defRPr sz="2745" spc="-29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588"/>
              </a:spcBef>
              <a:buFontTx/>
              <a:buNone/>
              <a:defRPr sz="2800"/>
            </a:lvl2pPr>
            <a:lvl3pPr marL="224097" indent="0">
              <a:spcBef>
                <a:spcPts val="588"/>
              </a:spcBef>
              <a:buNone/>
              <a:defRPr/>
            </a:lvl3pPr>
            <a:lvl4pPr marL="448193" indent="0">
              <a:spcBef>
                <a:spcPts val="588"/>
              </a:spcBef>
              <a:buNone/>
              <a:defRPr/>
            </a:lvl4pPr>
            <a:lvl5pPr marL="672290" indent="0">
              <a:spcBef>
                <a:spcPts val="588"/>
              </a:spcBef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576152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tabLst>
                <a:tab pos="11430000" algn="r"/>
              </a:tabLst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58570" y="1371600"/>
            <a:ext cx="11474238" cy="3323987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3200"/>
            </a:lvl1pPr>
            <a:lvl2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2pPr>
            <a:lvl3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3pPr>
            <a:lvl4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4pPr>
            <a:lvl5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958518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tabLst>
                <a:tab pos="11430000" algn="r"/>
              </a:tabLst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33220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EF353-1CB5-4D48-83D3-E5ED0186579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58570" y="1371599"/>
            <a:ext cx="11474655" cy="5127779"/>
          </a:xfrm>
        </p:spPr>
        <p:txBody>
          <a:bodyPr/>
          <a:lstStyle>
            <a:lvl1pPr>
              <a:buClr>
                <a:schemeClr val="accent1"/>
              </a:buClr>
              <a:defRPr sz="3200"/>
            </a:lvl1pPr>
            <a:lvl2pPr>
              <a:buClr>
                <a:schemeClr val="accent1"/>
              </a:buClr>
              <a:defRPr sz="2800"/>
            </a:lvl2pPr>
            <a:lvl3pPr>
              <a:buClr>
                <a:schemeClr val="accent1"/>
              </a:buClr>
              <a:defRPr sz="2800"/>
            </a:lvl3pPr>
            <a:lvl4pPr>
              <a:buClr>
                <a:schemeClr val="accent1"/>
              </a:buClr>
              <a:defRPr sz="2800"/>
            </a:lvl4pPr>
            <a:lvl5pPr>
              <a:buClr>
                <a:schemeClr val="accent1"/>
              </a:buCl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566767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35C18CD1-5689-4421-A8CE-56BFFCE9C2BC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358570" y="1381224"/>
            <a:ext cx="11474238" cy="5118155"/>
          </a:xfrm>
        </p:spPr>
        <p:txBody>
          <a:bodyPr anchor="ctr" anchorCtr="1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37964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41FFEA2-0FEB-4399-BE43-FBE7E64EE4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8570" y="1371600"/>
            <a:ext cx="11474238" cy="3323987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3200"/>
            </a:lvl1pPr>
            <a:lvl2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2pPr>
            <a:lvl3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3pPr>
            <a:lvl4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4pPr>
            <a:lvl5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151564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0286203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ally Long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8570" y="358621"/>
            <a:ext cx="11474238" cy="1371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9E24F94-AF17-4E4A-B922-F49D0F317F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8570" y="1828800"/>
            <a:ext cx="11474238" cy="3323987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3200"/>
            </a:lvl1pPr>
            <a:lvl2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2pPr>
            <a:lvl3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3pPr>
            <a:lvl4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4pPr>
            <a:lvl5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751562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570" y="358621"/>
            <a:ext cx="11474238" cy="896552"/>
          </a:xfrm>
          <a:prstGeom prst="rect">
            <a:avLst/>
          </a:prstGeom>
        </p:spPr>
        <p:txBody>
          <a:bodyPr vert="horz" wrap="square" lIns="91440" tIns="91440" rIns="91440" bIns="9144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58570" y="1371599"/>
            <a:ext cx="11474238" cy="5127779"/>
          </a:xfrm>
          <a:prstGeom prst="rect">
            <a:avLst/>
          </a:prstGeom>
        </p:spPr>
        <p:txBody>
          <a:bodyPr vert="horz" wrap="square" lIns="91440" tIns="91440" rIns="91440" bIns="9144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0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5" r:id="rId2"/>
    <p:sldLayoutId id="2147483707" r:id="rId3"/>
    <p:sldLayoutId id="2147483731" r:id="rId4"/>
    <p:sldLayoutId id="2147483729" r:id="rId5"/>
    <p:sldLayoutId id="2147483730" r:id="rId6"/>
    <p:sldLayoutId id="2147483727" r:id="rId7"/>
    <p:sldLayoutId id="2147483733" r:id="rId8"/>
    <p:sldLayoutId id="2147483732" r:id="rId9"/>
    <p:sldLayoutId id="2147483723" r:id="rId10"/>
  </p:sldLayoutIdLst>
  <p:transition>
    <p:fade/>
  </p:transition>
  <p:txStyles>
    <p:titleStyle>
      <a:lvl1pPr algn="l" defTabSz="914367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69" baseline="0" dirty="0" smtClean="0">
          <a:ln w="3175">
            <a:noFill/>
          </a:ln>
          <a:solidFill>
            <a:schemeClr val="accent1"/>
          </a:solidFill>
          <a:effectLst/>
          <a:latin typeface="+mj-lt"/>
          <a:ea typeface="+mn-ea"/>
          <a:cs typeface="Segoe UI" pitchFamily="34" charset="0"/>
        </a:defRPr>
      </a:lvl1pPr>
    </p:titleStyle>
    <p:bodyStyle>
      <a:lvl1pPr marL="224097" marR="0" indent="-224097" algn="l" defTabSz="914367" rtl="0" eaLnBrk="1" fontAlgn="auto" latinLnBrk="0" hangingPunct="1">
        <a:lnSpc>
          <a:spcPct val="90000"/>
        </a:lnSpc>
        <a:spcBef>
          <a:spcPts val="588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32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1pPr>
      <a:lvl2pPr marL="448193" marR="0" indent="-224097" algn="l" defTabSz="914367" rtl="0" eaLnBrk="1" fontAlgn="auto" latinLnBrk="0" hangingPunct="1">
        <a:lnSpc>
          <a:spcPct val="90000"/>
        </a:lnSpc>
        <a:spcBef>
          <a:spcPts val="588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672290" marR="0" indent="-224097" algn="l" defTabSz="914367" rtl="0" eaLnBrk="1" fontAlgn="auto" latinLnBrk="0" hangingPunct="1">
        <a:lnSpc>
          <a:spcPct val="90000"/>
        </a:lnSpc>
        <a:spcBef>
          <a:spcPts val="588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896386" marR="0" indent="-224097" algn="l" defTabSz="914367" rtl="0" eaLnBrk="1" fontAlgn="auto" latinLnBrk="0" hangingPunct="1">
        <a:lnSpc>
          <a:spcPct val="90000"/>
        </a:lnSpc>
        <a:spcBef>
          <a:spcPts val="588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120483" marR="0" indent="-224097" algn="l" defTabSz="914367" rtl="0" eaLnBrk="1" fontAlgn="auto" latinLnBrk="0" hangingPunct="1">
        <a:lnSpc>
          <a:spcPct val="90000"/>
        </a:lnSpc>
        <a:spcBef>
          <a:spcPts val="588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509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3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7pPr>
      <a:lvl8pPr marL="3428877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8pPr>
      <a:lvl9pPr marL="3886061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57183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914367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8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1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657469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7">
          <p15:clr>
            <a:srgbClr val="5ACBF0"/>
          </p15:clr>
        </p15:guide>
        <p15:guide id="2" pos="173">
          <p15:clr>
            <a:srgbClr val="5ACBF0"/>
          </p15:clr>
        </p15:guide>
        <p15:guide id="3" pos="749">
          <p15:clr>
            <a:srgbClr val="5ACBF0"/>
          </p15:clr>
        </p15:guide>
        <p15:guide id="4" pos="1325">
          <p15:clr>
            <a:srgbClr val="5ACBF0"/>
          </p15:clr>
        </p15:guide>
        <p15:guide id="5" pos="1901">
          <p15:clr>
            <a:srgbClr val="5ACBF0"/>
          </p15:clr>
        </p15:guide>
        <p15:guide id="6" pos="2477">
          <p15:clr>
            <a:srgbClr val="5ACBF0"/>
          </p15:clr>
        </p15:guide>
        <p15:guide id="7" pos="3053">
          <p15:clr>
            <a:srgbClr val="5ACBF0"/>
          </p15:clr>
        </p15:guide>
        <p15:guide id="8" pos="3629">
          <p15:clr>
            <a:srgbClr val="5ACBF0"/>
          </p15:clr>
        </p15:guide>
        <p15:guide id="9" pos="4205">
          <p15:clr>
            <a:srgbClr val="5ACBF0"/>
          </p15:clr>
        </p15:guide>
        <p15:guide id="10" pos="4781">
          <p15:clr>
            <a:srgbClr val="5ACBF0"/>
          </p15:clr>
        </p15:guide>
        <p15:guide id="11" pos="5357">
          <p15:clr>
            <a:srgbClr val="5ACBF0"/>
          </p15:clr>
        </p15:guide>
        <p15:guide id="12" pos="5933">
          <p15:clr>
            <a:srgbClr val="5ACBF0"/>
          </p15:clr>
        </p15:guide>
        <p15:guide id="13" pos="6509">
          <p15:clr>
            <a:srgbClr val="5ACBF0"/>
          </p15:clr>
        </p15:guide>
        <p15:guide id="14" pos="7085">
          <p15:clr>
            <a:srgbClr val="5ACBF0"/>
          </p15:clr>
        </p15:guide>
        <p15:guide id="15" pos="7661">
          <p15:clr>
            <a:srgbClr val="5ACBF0"/>
          </p15:clr>
        </p15:guide>
        <p15:guide id="16" pos="288">
          <p15:clr>
            <a:srgbClr val="C35EA4"/>
          </p15:clr>
        </p15:guide>
        <p15:guide id="17" pos="7546">
          <p15:clr>
            <a:srgbClr val="C35EA4"/>
          </p15:clr>
        </p15:guide>
        <p15:guide id="18" orient="horz" pos="763">
          <p15:clr>
            <a:srgbClr val="5ACBF0"/>
          </p15:clr>
        </p15:guide>
        <p15:guide id="19" orient="horz" pos="1339">
          <p15:clr>
            <a:srgbClr val="5ACBF0"/>
          </p15:clr>
        </p15:guide>
        <p15:guide id="20" orient="horz" pos="1915">
          <p15:clr>
            <a:srgbClr val="5ACBF0"/>
          </p15:clr>
        </p15:guide>
        <p15:guide id="21" orient="horz" pos="2491">
          <p15:clr>
            <a:srgbClr val="5ACBF0"/>
          </p15:clr>
        </p15:guide>
        <p15:guide id="22" orient="horz" pos="3067">
          <p15:clr>
            <a:srgbClr val="5ACBF0"/>
          </p15:clr>
        </p15:guide>
        <p15:guide id="23" orient="horz" pos="3643">
          <p15:clr>
            <a:srgbClr val="5ACBF0"/>
          </p15:clr>
        </p15:guide>
        <p15:guide id="24" orient="horz" pos="4219">
          <p15:clr>
            <a:srgbClr val="5ACBF0"/>
          </p15:clr>
        </p15:guide>
        <p15:guide id="25" orient="horz" pos="302">
          <p15:clr>
            <a:srgbClr val="C35EA4"/>
          </p15:clr>
        </p15:guide>
        <p15:guide id="26" orient="horz" pos="4104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161F7-1E9D-47DB-AEA9-C17092804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Understanding Backup and</a:t>
            </a:r>
            <a:br>
              <a:rPr lang="en-US" altLang="en-US" dirty="0"/>
            </a:br>
            <a:r>
              <a:rPr lang="en-US" altLang="en-US" dirty="0"/>
              <a:t>Recovery Methods</a:t>
            </a:r>
          </a:p>
        </p:txBody>
      </p:sp>
      <p:sp>
        <p:nvSpPr>
          <p:cNvPr id="15366" name="Subtitle 2">
            <a:extLst>
              <a:ext uri="{FF2B5EF4-FFF2-40B4-BE49-F238E27FC236}">
                <a16:creationId xmlns:a16="http://schemas.microsoft.com/office/drawing/2014/main" id="{AC862318-3DEA-497F-9517-A9C4F88417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Lesson 8</a:t>
            </a:r>
          </a:p>
        </p:txBody>
      </p:sp>
    </p:spTree>
    <p:extLst>
      <p:ext uri="{BB962C8B-B14F-4D97-AF65-F5344CB8AC3E}">
        <p14:creationId xmlns:p14="http://schemas.microsoft.com/office/powerpoint/2010/main" val="389722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A404941F-1763-4197-B214-553769DAC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Configuring a System Restore</a:t>
            </a:r>
          </a:p>
        </p:txBody>
      </p:sp>
      <p:sp>
        <p:nvSpPr>
          <p:cNvPr id="33794" name="Content Placeholder 1">
            <a:extLst>
              <a:ext uri="{FF2B5EF4-FFF2-40B4-BE49-F238E27FC236}">
                <a16:creationId xmlns:a16="http://schemas.microsoft.com/office/drawing/2014/main" id="{DB02A865-EE22-44D2-A421-4863DACBD6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i="1" dirty="0"/>
              <a:t>Windows 10 System Restore</a:t>
            </a:r>
            <a:r>
              <a:rPr lang="en-US" altLang="en-US" dirty="0"/>
              <a:t> saves information about drivers, registry settings, programs, and system files in the form of restore points for drives with system protection turned on. </a:t>
            </a:r>
          </a:p>
          <a:p>
            <a:r>
              <a:rPr lang="en-US" altLang="en-US" dirty="0"/>
              <a:t>A </a:t>
            </a:r>
            <a:r>
              <a:rPr lang="en-US" altLang="en-US" b="1" i="1" dirty="0"/>
              <a:t>restore point</a:t>
            </a:r>
            <a:r>
              <a:rPr lang="en-US" altLang="en-US" dirty="0"/>
              <a:t> is a representation of the state of a computer’s system files and settings. </a:t>
            </a:r>
          </a:p>
        </p:txBody>
      </p:sp>
    </p:spTree>
    <p:extLst>
      <p:ext uri="{BB962C8B-B14F-4D97-AF65-F5344CB8AC3E}">
        <p14:creationId xmlns:p14="http://schemas.microsoft.com/office/powerpoint/2010/main" val="265433606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B356C374-881C-4CAE-876E-34E22FCB87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Configuring a Windows 10 File Recovery Drive</a:t>
            </a:r>
          </a:p>
        </p:txBody>
      </p:sp>
      <p:sp>
        <p:nvSpPr>
          <p:cNvPr id="35842" name="Content Placeholder 1">
            <a:extLst>
              <a:ext uri="{FF2B5EF4-FFF2-40B4-BE49-F238E27FC236}">
                <a16:creationId xmlns:a16="http://schemas.microsoft.com/office/drawing/2014/main" id="{BE0AB9AE-D313-4525-9F24-CA303B7D18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/>
              <a:t>A Windows 10 File Recovery drive can provide enough of a boot environment to get back into the system to begin the troubleshooting process. </a:t>
            </a:r>
          </a:p>
          <a:p>
            <a:r>
              <a:rPr lang="en-US" altLang="en-US" dirty="0"/>
              <a:t>It can be used to refresh or reset a computer, restore a computer to a previously created System Restore point, recover a Windows installation from a specific system image file, automatically fix startup problems, and perform advanced troubleshooting from the command prompt. </a:t>
            </a:r>
          </a:p>
        </p:txBody>
      </p:sp>
    </p:spTree>
    <p:extLst>
      <p:ext uri="{BB962C8B-B14F-4D97-AF65-F5344CB8AC3E}">
        <p14:creationId xmlns:p14="http://schemas.microsoft.com/office/powerpoint/2010/main" val="107154178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C94D47FB-E441-49A3-986C-4B27FE81E3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Configuring File History	(1/2)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0BB5C79F-66BD-4F51-9720-9D25D4075132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i="1" dirty="0"/>
              <a:t>File History</a:t>
            </a:r>
            <a:r>
              <a:rPr lang="en-US" altLang="en-US" dirty="0"/>
              <a:t> is a feature in Windows 10 that is designed to keep personal files safe. </a:t>
            </a:r>
          </a:p>
          <a:p>
            <a:r>
              <a:rPr lang="en-US" altLang="en-US" dirty="0"/>
              <a:t>It enables users who are not administrators to select an external drive or a folder on the network, and it automatically backs up and restores their personal files. </a:t>
            </a:r>
          </a:p>
        </p:txBody>
      </p:sp>
    </p:spTree>
    <p:extLst>
      <p:ext uri="{BB962C8B-B14F-4D97-AF65-F5344CB8AC3E}">
        <p14:creationId xmlns:p14="http://schemas.microsoft.com/office/powerpoint/2010/main" val="72492060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C2924246-0ADA-4A51-B93A-9DE8B28BAA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Configuring File History	(2/2)</a:t>
            </a:r>
          </a:p>
        </p:txBody>
      </p:sp>
      <p:pic>
        <p:nvPicPr>
          <p:cNvPr id="39938" name="Picture 2" descr="Screenshot of the File History page.&#10;" title="Turning on File History">
            <a:extLst>
              <a:ext uri="{FF2B5EF4-FFF2-40B4-BE49-F238E27FC236}">
                <a16:creationId xmlns:a16="http://schemas.microsoft.com/office/drawing/2014/main" id="{F3A5C3E8-9567-453C-8785-8B1C964F56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600200"/>
            <a:ext cx="6286500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574043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172E401-81EF-43F2-804B-CB42C03001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Performing Recovery Options Using Windows Recovery</a:t>
            </a:r>
          </a:p>
        </p:txBody>
      </p:sp>
      <p:sp>
        <p:nvSpPr>
          <p:cNvPr id="41986" name="Rectangle 3">
            <a:extLst>
              <a:ext uri="{FF2B5EF4-FFF2-40B4-BE49-F238E27FC236}">
                <a16:creationId xmlns:a16="http://schemas.microsoft.com/office/drawing/2014/main" id="{AB46B78E-1E8F-4C4C-A792-110F7EA69CB4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8570" y="1828800"/>
            <a:ext cx="11474238" cy="2154436"/>
          </a:xfrm>
        </p:spPr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b="1" i="1" dirty="0"/>
              <a:t>Windows Recovery Environment </a:t>
            </a:r>
            <a:r>
              <a:rPr lang="en-US" altLang="en-US" dirty="0"/>
              <a:t>(Windows RE or WinRE) can be used to repair common causes of unbootable operating systems. It is based on the Windows Preinstallation Environment (Windows PE). </a:t>
            </a:r>
          </a:p>
        </p:txBody>
      </p:sp>
    </p:spTree>
    <p:extLst>
      <p:ext uri="{BB962C8B-B14F-4D97-AF65-F5344CB8AC3E}">
        <p14:creationId xmlns:p14="http://schemas.microsoft.com/office/powerpoint/2010/main" val="222428379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77D9F6EA-2487-4159-807A-D13EDC1DB7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Summary	(1/4)</a:t>
            </a: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4A3A6484-1701-459D-B4E7-90146C10AA56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sz="2800" dirty="0"/>
              <a:t>A backup is a properly secured copy of files and folders—and sometimes settings—usually saved in a compressed format. </a:t>
            </a:r>
          </a:p>
          <a:p>
            <a:r>
              <a:rPr lang="en-US" altLang="en-US" sz="2800" dirty="0"/>
              <a:t>A backup is created so you can restore the files and settings in the event of data loss from a hard disk failure, accidental erasure or disk formatting, or natural events. </a:t>
            </a:r>
          </a:p>
        </p:txBody>
      </p:sp>
    </p:spTree>
    <p:extLst>
      <p:ext uri="{BB962C8B-B14F-4D97-AF65-F5344CB8AC3E}">
        <p14:creationId xmlns:p14="http://schemas.microsoft.com/office/powerpoint/2010/main" val="250746243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0A9583E0-2A4F-4AAC-A6F7-5BBEDD5A4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Summary	(2/4)</a:t>
            </a: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598AA96B-0495-4C47-8A38-B056D36AC0B0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sz="2800" dirty="0"/>
              <a:t>Windows 7 File Recovery was designed to protect a computer in the event of a system failure by storing data on another medium (hard drive, network folder, or CD/DVD). </a:t>
            </a:r>
          </a:p>
          <a:p>
            <a:r>
              <a:rPr lang="en-US" altLang="en-US" sz="2800" dirty="0"/>
              <a:t>It can also back up a system image of a computer, including applications. </a:t>
            </a:r>
          </a:p>
          <a:p>
            <a:r>
              <a:rPr lang="en-US" altLang="en-US" sz="2800" dirty="0"/>
              <a:t>Windows 10 System Restore saves information about drivers, registry settings, programs, and system files in the form of restore points for drives with system protection turned on. </a:t>
            </a:r>
          </a:p>
        </p:txBody>
      </p:sp>
    </p:spTree>
    <p:extLst>
      <p:ext uri="{BB962C8B-B14F-4D97-AF65-F5344CB8AC3E}">
        <p14:creationId xmlns:p14="http://schemas.microsoft.com/office/powerpoint/2010/main" val="378435748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509AF1C4-62C4-49DB-B2EE-5D1A5EF46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Summary	(3/4)</a:t>
            </a:r>
          </a:p>
        </p:txBody>
      </p:sp>
      <p:sp>
        <p:nvSpPr>
          <p:cNvPr id="48130" name="Rectangle 3">
            <a:extLst>
              <a:ext uri="{FF2B5EF4-FFF2-40B4-BE49-F238E27FC236}">
                <a16:creationId xmlns:a16="http://schemas.microsoft.com/office/drawing/2014/main" id="{FB7B5400-DC56-4659-873B-4D71CC4573B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sz="2800" dirty="0"/>
              <a:t>A restore point is a representation of the state of a computer’s system files and settings. </a:t>
            </a:r>
          </a:p>
          <a:p>
            <a:r>
              <a:rPr lang="en-US" altLang="en-US" sz="2800" dirty="0"/>
              <a:t>A Windows 10 File Recovery drive can provide enough of a boot environment to get back into the system to begin the troubleshooting process. </a:t>
            </a:r>
          </a:p>
          <a:p>
            <a:r>
              <a:rPr lang="en-US" altLang="en-US" sz="2800" dirty="0"/>
              <a:t>It can be used to refresh or reset a computer, restore a computer to a previously created System Restore point, recover a Windows installation from a specific system image file, automatically fix startup problems, and perform advanced troubleshooting from the command prompt. </a:t>
            </a:r>
          </a:p>
        </p:txBody>
      </p:sp>
    </p:spTree>
    <p:extLst>
      <p:ext uri="{BB962C8B-B14F-4D97-AF65-F5344CB8AC3E}">
        <p14:creationId xmlns:p14="http://schemas.microsoft.com/office/powerpoint/2010/main" val="2346260438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9053C34E-FD2F-4290-A1DD-02E29BA28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Summary	(4/4)</a:t>
            </a:r>
          </a:p>
        </p:txBody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id="{8238E296-8335-478A-9C45-6B4DB8591775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8570" y="1371600"/>
            <a:ext cx="11474238" cy="4093428"/>
          </a:xfrm>
        </p:spPr>
        <p:txBody>
          <a:bodyPr/>
          <a:lstStyle/>
          <a:p>
            <a:r>
              <a:rPr lang="en-US" altLang="en-US" sz="2800" dirty="0"/>
              <a:t>File History is a feature in Windows 10 that is designed to keep personal files safe. </a:t>
            </a:r>
          </a:p>
          <a:p>
            <a:r>
              <a:rPr lang="en-US" altLang="en-US" sz="2800" dirty="0"/>
              <a:t>It enables users who are not administrators to select an external drive or a folder on the network, and it automatically backs up and restores their personal files. </a:t>
            </a:r>
          </a:p>
          <a:p>
            <a:r>
              <a:rPr lang="en-US" altLang="en-US" sz="2800" dirty="0"/>
              <a:t>The Windows Recovery Environment (Windows RE or WinRE) can be used to repair common causes of unbootable operating systems. It is based on the Windows Preinstallation Environment (Windows PE). </a:t>
            </a:r>
          </a:p>
        </p:txBody>
      </p:sp>
    </p:spTree>
    <p:extLst>
      <p:ext uri="{BB962C8B-B14F-4D97-AF65-F5344CB8AC3E}">
        <p14:creationId xmlns:p14="http://schemas.microsoft.com/office/powerpoint/2010/main" val="3037961083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518017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8CC6F494-CC29-454E-87BC-5A084CF813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Objectives</a:t>
            </a:r>
          </a:p>
        </p:txBody>
      </p:sp>
      <p:graphicFrame>
        <p:nvGraphicFramePr>
          <p:cNvPr id="5" name="Content Placeholder 6" descr="Table listing skills/concepts, exam objectives, and objective numbers covered in this lesson." title="Objectives Table">
            <a:extLst>
              <a:ext uri="{FF2B5EF4-FFF2-40B4-BE49-F238E27FC236}">
                <a16:creationId xmlns:a16="http://schemas.microsoft.com/office/drawing/2014/main" id="{8FFE0A0A-2918-46B0-A4B2-04995FB404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335685"/>
              </p:ext>
            </p:extLst>
          </p:nvPr>
        </p:nvGraphicFramePr>
        <p:xfrm>
          <a:off x="358570" y="1255173"/>
          <a:ext cx="11474451" cy="2000504"/>
        </p:xfrm>
        <a:graphic>
          <a:graphicData uri="http://schemas.openxmlformats.org/drawingml/2006/table">
            <a:tbl>
              <a:tblPr firstRow="1" bandCol="1">
                <a:tableStyleId>{5C22544A-7EE6-4342-B048-85BDC9FD1C3A}</a:tableStyleId>
              </a:tblPr>
              <a:tblGrid>
                <a:gridCol w="3824817">
                  <a:extLst>
                    <a:ext uri="{9D8B030D-6E8A-4147-A177-3AD203B41FA5}">
                      <a16:colId xmlns:a16="http://schemas.microsoft.com/office/drawing/2014/main" val="1006841083"/>
                    </a:ext>
                  </a:extLst>
                </a:gridCol>
                <a:gridCol w="5326168">
                  <a:extLst>
                    <a:ext uri="{9D8B030D-6E8A-4147-A177-3AD203B41FA5}">
                      <a16:colId xmlns:a16="http://schemas.microsoft.com/office/drawing/2014/main" val="2431056323"/>
                    </a:ext>
                  </a:extLst>
                </a:gridCol>
                <a:gridCol w="2323466">
                  <a:extLst>
                    <a:ext uri="{9D8B030D-6E8A-4147-A177-3AD203B41FA5}">
                      <a16:colId xmlns:a16="http://schemas.microsoft.com/office/drawing/2014/main" val="4650481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Skill/Concept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 Objective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Objective Number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1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Understanding Local, Network, and Automated Backup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Understand backup and recovery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179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Restoring Previous Versions of Files and Folders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Understand backup and recovery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369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Configuring System Recovery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Understand backup and recovery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610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99133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EEF9A7B6-77DE-409B-B90D-404F344382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File Backup and Restore	(1/3)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3E3D4F41-4CE4-40F8-9007-AA04C4AEBBB0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 </a:t>
            </a:r>
            <a:r>
              <a:rPr lang="en-US" altLang="en-US" b="1" i="1" dirty="0"/>
              <a:t>backup</a:t>
            </a:r>
            <a:r>
              <a:rPr lang="en-US" altLang="en-US" dirty="0"/>
              <a:t> is a properly secured copy of files and folders—and sometimes settings—usually saved in a compressed format.</a:t>
            </a:r>
          </a:p>
          <a:p>
            <a:pPr eaLnBrk="1" hangingPunct="1"/>
            <a:r>
              <a:rPr lang="en-US" altLang="en-US" dirty="0"/>
              <a:t>A backup is created so you can </a:t>
            </a:r>
            <a:r>
              <a:rPr lang="en-US" altLang="en-US" b="1" i="1" dirty="0"/>
              <a:t>restore</a:t>
            </a:r>
            <a:r>
              <a:rPr lang="en-US" altLang="en-US" dirty="0"/>
              <a:t> the files and settings in the event of data loss from a hard disk failure, accidental erasure or disk formatting, or natural events.</a:t>
            </a:r>
          </a:p>
        </p:txBody>
      </p:sp>
    </p:spTree>
    <p:extLst>
      <p:ext uri="{BB962C8B-B14F-4D97-AF65-F5344CB8AC3E}">
        <p14:creationId xmlns:p14="http://schemas.microsoft.com/office/powerpoint/2010/main" val="256811830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C029CBD-6931-43AC-B64B-DBEF8B965A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File Backup and Restore	(2/3)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1A2B89BE-3416-44F4-AB09-399AD5EF4088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8570" y="1371600"/>
            <a:ext cx="11474238" cy="3600986"/>
          </a:xfrm>
        </p:spPr>
        <p:txBody>
          <a:bodyPr/>
          <a:lstStyle/>
          <a:p>
            <a:pPr eaLnBrk="1" hangingPunct="1"/>
            <a:r>
              <a:rPr lang="en-US" altLang="en-US" dirty="0"/>
              <a:t>Windows Backup uses the Backup and Restore utility to back up and recover files.</a:t>
            </a:r>
          </a:p>
          <a:p>
            <a:pPr eaLnBrk="1" hangingPunct="1"/>
            <a:r>
              <a:rPr lang="en-US" altLang="en-US" dirty="0"/>
              <a:t>You can automatic backups by scheduling them to run daily, weekly, or monthly.</a:t>
            </a:r>
          </a:p>
          <a:p>
            <a:pPr eaLnBrk="1" hangingPunct="1"/>
            <a:r>
              <a:rPr lang="en-US" altLang="en-US" dirty="0"/>
              <a:t>You can store backups on CD/DVD, to another internal disk, to an external drive, or to a network drive.</a:t>
            </a:r>
          </a:p>
        </p:txBody>
      </p:sp>
    </p:spTree>
    <p:extLst>
      <p:ext uri="{BB962C8B-B14F-4D97-AF65-F5344CB8AC3E}">
        <p14:creationId xmlns:p14="http://schemas.microsoft.com/office/powerpoint/2010/main" val="148711360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71F8D57D-16C5-472A-95E8-BAD0F55740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File Backup and Restore	(3/3)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293F007B-9044-44CE-A8E6-63991004794C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 eaLnBrk="1" hangingPunct="1"/>
            <a:r>
              <a:rPr lang="en-US" altLang="en-US" b="1" i="1" dirty="0"/>
              <a:t>Windows 7 File Recovery </a:t>
            </a:r>
            <a:r>
              <a:rPr lang="en-US" altLang="en-US" dirty="0"/>
              <a:t>was designed to protect a computer in the event of a system failure by storing data on another medium (hard drive, network folder, or CD/DVD). </a:t>
            </a:r>
          </a:p>
          <a:p>
            <a:pPr eaLnBrk="1" hangingPunct="1"/>
            <a:r>
              <a:rPr lang="en-US" altLang="en-US" dirty="0"/>
              <a:t>It can also back up a system image of a computer, including applications. </a:t>
            </a:r>
          </a:p>
        </p:txBody>
      </p:sp>
    </p:spTree>
    <p:extLst>
      <p:ext uri="{BB962C8B-B14F-4D97-AF65-F5344CB8AC3E}">
        <p14:creationId xmlns:p14="http://schemas.microsoft.com/office/powerpoint/2010/main" val="130991397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FDB3BE2-1333-4ADD-92BD-D6BFF65A1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Backup and Restore (Windows 7)</a:t>
            </a:r>
          </a:p>
        </p:txBody>
      </p:sp>
      <p:pic>
        <p:nvPicPr>
          <p:cNvPr id="25602" name="Picture 2" descr="Screenshot of the Backup And Restore (Windows 7) window.&#10;" title="Opening Control Panel Backup and Restore (Windows 7)">
            <a:extLst>
              <a:ext uri="{FF2B5EF4-FFF2-40B4-BE49-F238E27FC236}">
                <a16:creationId xmlns:a16="http://schemas.microsoft.com/office/drawing/2014/main" id="{48F26893-7547-49D8-834D-F1EA8C4A64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1" y="1600200"/>
            <a:ext cx="524351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421141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7A162707-0D23-47CE-A636-AB20E37A19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Setting a Location for the Backup</a:t>
            </a:r>
          </a:p>
        </p:txBody>
      </p:sp>
      <p:pic>
        <p:nvPicPr>
          <p:cNvPr id="27650" name="Picture 2" descr="Screenshot of the Select where you want to save your backup page of the Set Up Backup dialog box.&#10;" title="Setting a location for the backup">
            <a:extLst>
              <a:ext uri="{FF2B5EF4-FFF2-40B4-BE49-F238E27FC236}">
                <a16:creationId xmlns:a16="http://schemas.microsoft.com/office/drawing/2014/main" id="{D6431194-6A16-40FE-98BE-45AB002AE3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676400"/>
            <a:ext cx="5365750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826272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41A25DF5-6883-4747-9BFE-6D2A7435B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Restoring Files</a:t>
            </a:r>
          </a:p>
        </p:txBody>
      </p:sp>
      <p:pic>
        <p:nvPicPr>
          <p:cNvPr id="29698" name="Picture 2" descr="Screenshot of the Browse or search your backup for files and folders to restore page of the Restore Files dialog box.&#10;" title="Restoring files">
            <a:extLst>
              <a:ext uri="{FF2B5EF4-FFF2-40B4-BE49-F238E27FC236}">
                <a16:creationId xmlns:a16="http://schemas.microsoft.com/office/drawing/2014/main" id="{A8192BF7-60DA-45AB-9974-617E1C2BE0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752600"/>
            <a:ext cx="5232400" cy="448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793353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1">
            <a:extLst>
              <a:ext uri="{FF2B5EF4-FFF2-40B4-BE49-F238E27FC236}">
                <a16:creationId xmlns:a16="http://schemas.microsoft.com/office/drawing/2014/main" id="{383071E3-4DF4-4421-A97F-4DD17F3546A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58570" y="1371600"/>
            <a:ext cx="11474238" cy="2209836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1"/>
              </a:buClr>
            </a:pPr>
            <a:r>
              <a:rPr lang="en-US" altLang="en-US" dirty="0"/>
              <a:t>There is no good time for a system to fail. But when it happens, you need to be ready. 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1"/>
              </a:buClr>
            </a:pPr>
            <a:r>
              <a:rPr lang="en-US" altLang="en-US" dirty="0"/>
              <a:t>And the best way to be ready is to know the available recovery options and what steps to take before the problem occurs. 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1"/>
              </a:buClr>
            </a:pPr>
            <a:r>
              <a:rPr lang="en-US" altLang="en-US" dirty="0"/>
              <a:t>However, the best method for system and data recovery is back up, back up, and back up some more. </a:t>
            </a:r>
          </a:p>
        </p:txBody>
      </p:sp>
      <p:sp>
        <p:nvSpPr>
          <p:cNvPr id="224258" name="Rectangle 2">
            <a:extLst>
              <a:ext uri="{FF2B5EF4-FFF2-40B4-BE49-F238E27FC236}">
                <a16:creationId xmlns:a16="http://schemas.microsoft.com/office/drawing/2014/main" id="{5ED446A7-7423-4B00-85AE-0AB1F74A0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dirty="0"/>
              <a:t>Configuring System Recovery</a:t>
            </a:r>
          </a:p>
        </p:txBody>
      </p:sp>
    </p:spTree>
    <p:extLst>
      <p:ext uri="{BB962C8B-B14F-4D97-AF65-F5344CB8AC3E}">
        <p14:creationId xmlns:p14="http://schemas.microsoft.com/office/powerpoint/2010/main" val="325775977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OAC_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4A6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AC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82880" tIns="146304" rIns="182880" bIns="146304" rtlCol="0">
        <a:spAutoFit/>
      </a:bodyPr>
      <a:lstStyle>
        <a:defPPr>
          <a:lnSpc>
            <a:spcPct val="90000"/>
          </a:lnSpc>
          <a:spcAft>
            <a:spcPts val="600"/>
          </a:spcAft>
          <a:defRPr sz="24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VA_theme" id="{FE2E25A0-966F-41AE-AB5F-5A6AF47EB54A}" vid="{4C702016-84DA-4CFA-A467-6A79C6D096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DE0FCC1170DD4EA9CF157E6E2FAC08" ma:contentTypeVersion="7" ma:contentTypeDescription="Create a new document." ma:contentTypeScope="" ma:versionID="e5a40829361edf8fd103bdc874243db8">
  <xsd:schema xmlns:xsd="http://www.w3.org/2001/XMLSchema" xmlns:xs="http://www.w3.org/2001/XMLSchema" xmlns:p="http://schemas.microsoft.com/office/2006/metadata/properties" xmlns:ns2="dc94d77e-d9c2-42fb-a8f5-494b1c2e3696" xmlns:ns3="bfe0bb63-4151-4360-a7b3-42e232e24132" targetNamespace="http://schemas.microsoft.com/office/2006/metadata/properties" ma:root="true" ma:fieldsID="dca7a73226f97cdcc03e4eeffb012c8a" ns2:_="" ns3:_="">
    <xsd:import namespace="dc94d77e-d9c2-42fb-a8f5-494b1c2e3696"/>
    <xsd:import namespace="bfe0bb63-4151-4360-a7b3-42e232e241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94d77e-d9c2-42fb-a8f5-494b1c2e36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0bb63-4151-4360-a7b3-42e232e2413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F52F7C-374C-4E49-B337-BC0B8E7AF8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94d77e-d9c2-42fb-a8f5-494b1c2e3696"/>
    <ds:schemaRef ds:uri="bfe0bb63-4151-4360-a7b3-42e232e241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4E61A3-6F21-40E0-A689-D30D46467DEA}">
  <ds:schemaRefs>
    <ds:schemaRef ds:uri="http://schemas.openxmlformats.org/package/2006/metadata/core-properties"/>
    <ds:schemaRef ds:uri="dc94d77e-d9c2-42fb-a8f5-494b1c2e3696"/>
    <ds:schemaRef ds:uri="http://purl.org/dc/terms/"/>
    <ds:schemaRef ds:uri="bfe0bb63-4151-4360-a7b3-42e232e24132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40D5659-43BE-4E59-96F4-1AC1AA0410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MVA_theme</Template>
  <TotalTime>0</TotalTime>
  <Words>867</Words>
  <Application>Microsoft Office PowerPoint</Application>
  <PresentationFormat>Widescreen</PresentationFormat>
  <Paragraphs>78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MS PGothic</vt:lpstr>
      <vt:lpstr>Arial</vt:lpstr>
      <vt:lpstr>Calibri</vt:lpstr>
      <vt:lpstr>Segoe UI</vt:lpstr>
      <vt:lpstr>MOAC_theme</vt:lpstr>
      <vt:lpstr>Understanding Backup and Recovery Methods</vt:lpstr>
      <vt:lpstr>Objectives</vt:lpstr>
      <vt:lpstr>File Backup and Restore (1/3)</vt:lpstr>
      <vt:lpstr>File Backup and Restore (2/3)</vt:lpstr>
      <vt:lpstr>File Backup and Restore (3/3)</vt:lpstr>
      <vt:lpstr>Backup and Restore (Windows 7)</vt:lpstr>
      <vt:lpstr>Setting a Location for the Backup</vt:lpstr>
      <vt:lpstr>Restoring Files</vt:lpstr>
      <vt:lpstr>Configuring System Recovery</vt:lpstr>
      <vt:lpstr>Configuring a System Restore</vt:lpstr>
      <vt:lpstr>Configuring a Windows 10 File Recovery Drive</vt:lpstr>
      <vt:lpstr>Configuring File History (1/2)</vt:lpstr>
      <vt:lpstr>Configuring File History (2/2)</vt:lpstr>
      <vt:lpstr>Performing Recovery Options Using Windows Recovery</vt:lpstr>
      <vt:lpstr>Summary (1/4)</vt:lpstr>
      <vt:lpstr>Summary (2/4)</vt:lpstr>
      <vt:lpstr>Summary (3/4)</vt:lpstr>
      <vt:lpstr>Summary (4/4)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2018-01-30T14:18:45Z</dcterms:created>
  <dcterms:modified xsi:type="dcterms:W3CDTF">2018-02-26T23:59:13Z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0x010100E8DE0FCC1170DD4EA9CF157E6E2FAC08</vt:lpwstr>
  </property>
</Properties>
</file>